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308" r:id="rId2"/>
    <p:sldId id="2291" r:id="rId3"/>
    <p:sldId id="2309" r:id="rId4"/>
    <p:sldId id="2312" r:id="rId5"/>
    <p:sldId id="2313" r:id="rId6"/>
    <p:sldId id="2314" r:id="rId7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088" userDrawn="1">
          <p15:clr>
            <a:srgbClr val="A4A3A4"/>
          </p15:clr>
        </p15:guide>
        <p15:guide id="4" pos="14278" userDrawn="1">
          <p15:clr>
            <a:srgbClr val="A4A3A4"/>
          </p15:clr>
        </p15:guide>
        <p15:guide id="5" pos="1078" userDrawn="1">
          <p15:clr>
            <a:srgbClr val="A4A3A4"/>
          </p15:clr>
        </p15:guide>
        <p15:guide id="8" orient="horz" pos="504" userDrawn="1">
          <p15:clr>
            <a:srgbClr val="A4A3A4"/>
          </p15:clr>
        </p15:guide>
        <p15:guide id="11" pos="76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414046"/>
    <a:srgbClr val="000E36"/>
    <a:srgbClr val="5080F4"/>
    <a:srgbClr val="FF7100"/>
    <a:srgbClr val="F9BF05"/>
    <a:srgbClr val="26A954"/>
    <a:srgbClr val="FFFFFF"/>
    <a:srgbClr val="FA484D"/>
    <a:srgbClr val="000000"/>
    <a:srgbClr val="817E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6" autoAdjust="0"/>
    <p:restoredTop sz="93750" autoAdjust="0"/>
  </p:normalViewPr>
  <p:slideViewPr>
    <p:cSldViewPr snapToGrid="0" snapToObjects="1">
      <p:cViewPr varScale="1">
        <p:scale>
          <a:sx n="53" d="100"/>
          <a:sy n="53" d="100"/>
        </p:scale>
        <p:origin x="822" y="96"/>
      </p:cViewPr>
      <p:guideLst>
        <p:guide orient="horz" pos="8088"/>
        <p:guide pos="14278"/>
        <p:guide pos="1078"/>
        <p:guide orient="horz" pos="504"/>
        <p:guide pos="7678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11/30/2021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590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790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545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50"/>
          </p:nvPr>
        </p:nvSpPr>
        <p:spPr>
          <a:xfrm>
            <a:off x="16059924" y="3033132"/>
            <a:ext cx="5341019" cy="782815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51"/>
          </p:nvPr>
        </p:nvSpPr>
        <p:spPr>
          <a:xfrm>
            <a:off x="9643409" y="3033132"/>
            <a:ext cx="5341019" cy="782815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128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54829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7850459" y="12578576"/>
            <a:ext cx="8207297" cy="6913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198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623180" y="12333249"/>
            <a:ext cx="2787805" cy="6913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Source Sans Pro Light" charset="0"/>
            </a:endParaRPr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41"/>
          </p:nvPr>
        </p:nvSpPr>
        <p:spPr>
          <a:xfrm>
            <a:off x="18335206" y="0"/>
            <a:ext cx="6042444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3"/>
          <p:cNvSpPr>
            <a:spLocks noGrp="1"/>
          </p:cNvSpPr>
          <p:nvPr>
            <p:ph type="pic" sz="quarter" idx="42"/>
          </p:nvPr>
        </p:nvSpPr>
        <p:spPr>
          <a:xfrm>
            <a:off x="12188825" y="0"/>
            <a:ext cx="5899899" cy="671303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3"/>
          <p:cNvSpPr>
            <a:spLocks noGrp="1"/>
          </p:cNvSpPr>
          <p:nvPr>
            <p:ph type="pic" sz="quarter" idx="43"/>
          </p:nvPr>
        </p:nvSpPr>
        <p:spPr>
          <a:xfrm>
            <a:off x="12188825" y="7002966"/>
            <a:ext cx="5899899" cy="671303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08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jec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18150080" y="4951141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30"/>
          </p:nvPr>
        </p:nvSpPr>
        <p:spPr>
          <a:xfrm>
            <a:off x="18150080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31"/>
          </p:nvPr>
        </p:nvSpPr>
        <p:spPr>
          <a:xfrm>
            <a:off x="14269454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32"/>
          </p:nvPr>
        </p:nvSpPr>
        <p:spPr>
          <a:xfrm>
            <a:off x="10411134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33"/>
          </p:nvPr>
        </p:nvSpPr>
        <p:spPr>
          <a:xfrm>
            <a:off x="2649882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34"/>
          </p:nvPr>
        </p:nvSpPr>
        <p:spPr>
          <a:xfrm>
            <a:off x="18150080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35"/>
          </p:nvPr>
        </p:nvSpPr>
        <p:spPr>
          <a:xfrm>
            <a:off x="14269454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36"/>
          </p:nvPr>
        </p:nvSpPr>
        <p:spPr>
          <a:xfrm>
            <a:off x="10411134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37"/>
          </p:nvPr>
        </p:nvSpPr>
        <p:spPr>
          <a:xfrm>
            <a:off x="2649882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29"/>
          </p:nvPr>
        </p:nvSpPr>
        <p:spPr>
          <a:xfrm>
            <a:off x="2649882" y="4951141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38"/>
          </p:nvPr>
        </p:nvSpPr>
        <p:spPr>
          <a:xfrm>
            <a:off x="6530508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39"/>
          </p:nvPr>
        </p:nvSpPr>
        <p:spPr>
          <a:xfrm>
            <a:off x="6530508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92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9077093" y="12489366"/>
            <a:ext cx="6579219" cy="7805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Source Sans Pro Light" charset="0"/>
            </a:endParaRPr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60"/>
          </p:nvPr>
        </p:nvSpPr>
        <p:spPr>
          <a:xfrm>
            <a:off x="-9015" y="0"/>
            <a:ext cx="24386666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444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1" r:id="rId1"/>
    <p:sldLayoutId id="2147483981" r:id="rId2"/>
    <p:sldLayoutId id="2147483982" r:id="rId3"/>
    <p:sldLayoutId id="2147484006" r:id="rId4"/>
    <p:sldLayoutId id="2147484119" r:id="rId5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44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4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5.svg"/><Relationship Id="rId10" Type="http://schemas.openxmlformats.org/officeDocument/2006/relationships/image" Target="../media/image16.svg"/><Relationship Id="rId4" Type="http://schemas.openxmlformats.org/officeDocument/2006/relationships/image" Target="../media/image4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id wine bottles, glass and grapes">
            <a:extLst>
              <a:ext uri="{FF2B5EF4-FFF2-40B4-BE49-F238E27FC236}">
                <a16:creationId xmlns:a16="http://schemas.microsoft.com/office/drawing/2014/main" id="{150C4DB2-A710-46DE-BE96-FB4691F32D2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03"/>
          <a:stretch/>
        </p:blipFill>
        <p:spPr>
          <a:xfrm>
            <a:off x="0" y="-1"/>
            <a:ext cx="24377650" cy="1371600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990497" y="5231712"/>
            <a:ext cx="14547564" cy="3693319"/>
          </a:xfrm>
          <a:prstGeom prst="rect">
            <a:avLst/>
          </a:prstGeom>
          <a:noFill/>
        </p:spPr>
        <p:txBody>
          <a:bodyPr wrap="square" lIns="365760" tIns="0" rIns="0" bIns="0" rtlCol="0">
            <a:spAutoFit/>
          </a:bodyPr>
          <a:lstStyle/>
          <a:p>
            <a:pPr algn="ctr"/>
            <a:r>
              <a:rPr lang="fr-FR" sz="8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Concevez une application au service de la santé publique</a:t>
            </a:r>
          </a:p>
        </p:txBody>
      </p:sp>
      <p:sp>
        <p:nvSpPr>
          <p:cNvPr id="20" name="Rectangle 19"/>
          <p:cNvSpPr>
            <a:spLocks/>
          </p:cNvSpPr>
          <p:nvPr/>
        </p:nvSpPr>
        <p:spPr bwMode="auto">
          <a:xfrm>
            <a:off x="12382079" y="12386041"/>
            <a:ext cx="5764399" cy="806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4572000">
              <a:lnSpc>
                <a:spcPts val="7400"/>
              </a:lnSpc>
            </a:pPr>
            <a:r>
              <a:rPr lang="en-US" sz="3000" spc="18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  <a:sym typeface="Bebas Neue" charset="0"/>
              </a:rPr>
              <a:t>Ahmed Douaya</a:t>
            </a:r>
          </a:p>
        </p:txBody>
      </p:sp>
      <p:pic>
        <p:nvPicPr>
          <p:cNvPr id="1026" name="Picture 2" descr="Agence nationale de santé publique — Wikipédia">
            <a:extLst>
              <a:ext uri="{FF2B5EF4-FFF2-40B4-BE49-F238E27FC236}">
                <a16:creationId xmlns:a16="http://schemas.microsoft.com/office/drawing/2014/main" id="{47487304-F8AA-4AE5-B6A8-D3A8D103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email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2724" y="224113"/>
            <a:ext cx="5589940" cy="3153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phic 10" descr="Cauldron with solid fill">
            <a:extLst>
              <a:ext uri="{FF2B5EF4-FFF2-40B4-BE49-F238E27FC236}">
                <a16:creationId xmlns:a16="http://schemas.microsoft.com/office/drawing/2014/main" id="{96F1CC52-13FE-470E-83EE-2387DDAC8E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337309" y="9728566"/>
            <a:ext cx="1853940" cy="185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0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 txBox="1">
            <a:spLocks/>
          </p:cNvSpPr>
          <p:nvPr/>
        </p:nvSpPr>
        <p:spPr>
          <a:xfrm>
            <a:off x="14293596" y="11269096"/>
            <a:ext cx="8334629" cy="91211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650"/>
              </a:lnSpc>
            </a:pPr>
            <a:r>
              <a:rPr lang="en-US" dirty="0">
                <a:solidFill>
                  <a:schemeClr val="tx1"/>
                </a:solidFill>
                <a:latin typeface="Source Sans Pro" charset="0"/>
                <a:ea typeface="Source Sans Pro" charset="0"/>
                <a:cs typeface="Source Sans Pro" charset="0"/>
              </a:rPr>
              <a:t>Différentes pistes pour en faire une application encore plus utile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442457" y="10614646"/>
            <a:ext cx="6205545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spc="3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Améliorations possibles</a:t>
            </a:r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>
            <a:off x="14293596" y="6569679"/>
            <a:ext cx="8334629" cy="56586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650"/>
              </a:lnSpc>
            </a:pPr>
            <a:r>
              <a:rPr lang="en-US" dirty="0">
                <a:solidFill>
                  <a:schemeClr val="tx1"/>
                </a:solidFill>
                <a:latin typeface="Source Sans Pro" charset="0"/>
                <a:ea typeface="Source Sans Pro" charset="0"/>
                <a:cs typeface="Source Sans Pro" charset="0"/>
              </a:rPr>
              <a:t>xxx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442457" y="5915229"/>
            <a:ext cx="6277681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spc="3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Traitement des données</a:t>
            </a: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14293596" y="4138713"/>
            <a:ext cx="8334629" cy="56586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650"/>
              </a:lnSpc>
            </a:pPr>
            <a:r>
              <a:rPr lang="en-US" dirty="0">
                <a:solidFill>
                  <a:schemeClr val="tx1"/>
                </a:solidFill>
                <a:latin typeface="Source Sans Pro" charset="0"/>
                <a:ea typeface="Source Sans Pro" charset="0"/>
                <a:cs typeface="Source Sans Pro" charset="0"/>
              </a:rPr>
              <a:t>Objectif, design general &amp; exemples d’utilisation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442457" y="3484263"/>
            <a:ext cx="7505581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spc="3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Présentation de l’application</a:t>
            </a:r>
          </a:p>
        </p:txBody>
      </p:sp>
      <p:sp>
        <p:nvSpPr>
          <p:cNvPr id="17" name="Shape 2588"/>
          <p:cNvSpPr/>
          <p:nvPr/>
        </p:nvSpPr>
        <p:spPr>
          <a:xfrm>
            <a:off x="13210098" y="8340033"/>
            <a:ext cx="558655" cy="5078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chemeClr val="accent2">
              <a:lumMod val="75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 dirty="0"/>
          </a:p>
        </p:txBody>
      </p:sp>
      <p:sp>
        <p:nvSpPr>
          <p:cNvPr id="19" name="TextBox 18"/>
          <p:cNvSpPr txBox="1"/>
          <p:nvPr/>
        </p:nvSpPr>
        <p:spPr>
          <a:xfrm>
            <a:off x="15592775" y="1150575"/>
            <a:ext cx="4522393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lnSpc>
                <a:spcPts val="7060"/>
              </a:lnSpc>
            </a:pPr>
            <a:r>
              <a:rPr lang="en-US" sz="6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Sommaire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16697473" y="2446904"/>
            <a:ext cx="228138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ubtitle 2"/>
          <p:cNvSpPr txBox="1">
            <a:spLocks/>
          </p:cNvSpPr>
          <p:nvPr/>
        </p:nvSpPr>
        <p:spPr>
          <a:xfrm>
            <a:off x="14293596" y="8956040"/>
            <a:ext cx="8334629" cy="56586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650"/>
              </a:lnSpc>
            </a:pPr>
            <a:r>
              <a:rPr lang="en-US" dirty="0">
                <a:solidFill>
                  <a:schemeClr val="tx1"/>
                </a:solidFill>
                <a:latin typeface="Source Sans Pro" charset="0"/>
                <a:ea typeface="Source Sans Pro" charset="0"/>
                <a:cs typeface="Source Sans Pro" charset="0"/>
              </a:rPr>
              <a:t>xxx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442457" y="8301590"/>
            <a:ext cx="5463355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spc="3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Analyses et </a:t>
            </a:r>
            <a:r>
              <a:rPr lang="en-US" sz="3200" b="1" spc="300" dirty="0" err="1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résultats</a:t>
            </a:r>
            <a:endParaRPr lang="en-US" sz="3200" b="1" spc="3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8" name="Shape 2579"/>
          <p:cNvSpPr/>
          <p:nvPr/>
        </p:nvSpPr>
        <p:spPr>
          <a:xfrm>
            <a:off x="13190035" y="1087302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 dirty="0">
              <a:solidFill>
                <a:schemeClr val="tx2"/>
              </a:solidFill>
            </a:endParaRPr>
          </a:p>
        </p:txBody>
      </p:sp>
      <p:pic>
        <p:nvPicPr>
          <p:cNvPr id="6" name="Picture Placeholder 5" descr="Slices of pizza">
            <a:extLst>
              <a:ext uri="{FF2B5EF4-FFF2-40B4-BE49-F238E27FC236}">
                <a16:creationId xmlns:a16="http://schemas.microsoft.com/office/drawing/2014/main" id="{1FB76CD6-ED56-B44C-B70E-484D49AB67B3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8" r="50000"/>
          <a:stretch/>
        </p:blipFill>
        <p:spPr>
          <a:xfrm>
            <a:off x="-1" y="0"/>
            <a:ext cx="12188825" cy="13715997"/>
          </a:xfrm>
        </p:spPr>
      </p:pic>
      <p:pic>
        <p:nvPicPr>
          <p:cNvPr id="5" name="Graphic 4" descr="Smart Phone with solid fill">
            <a:extLst>
              <a:ext uri="{FF2B5EF4-FFF2-40B4-BE49-F238E27FC236}">
                <a16:creationId xmlns:a16="http://schemas.microsoft.com/office/drawing/2014/main" id="{DB710936-7CC2-4CFC-B07E-62A835D59CE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210097" y="3580058"/>
            <a:ext cx="558655" cy="558655"/>
          </a:xfrm>
          <a:prstGeom prst="rect">
            <a:avLst/>
          </a:prstGeom>
        </p:spPr>
      </p:pic>
      <p:pic>
        <p:nvPicPr>
          <p:cNvPr id="8" name="Graphic 7" descr="Bar chart with solid fill">
            <a:extLst>
              <a:ext uri="{FF2B5EF4-FFF2-40B4-BE49-F238E27FC236}">
                <a16:creationId xmlns:a16="http://schemas.microsoft.com/office/drawing/2014/main" id="{A12A8BA4-1242-43D2-8428-5DC936D39F8B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210096" y="5960045"/>
            <a:ext cx="558655" cy="55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331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monitor, computer, electronics&#10;&#10;Description automatically generated">
            <a:extLst>
              <a:ext uri="{FF2B5EF4-FFF2-40B4-BE49-F238E27FC236}">
                <a16:creationId xmlns:a16="http://schemas.microsoft.com/office/drawing/2014/main" id="{1661A9D1-4ABA-47DE-BD5E-614C9C3F27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85"/>
          <a:stretch/>
        </p:blipFill>
        <p:spPr>
          <a:xfrm>
            <a:off x="20" y="2564"/>
            <a:ext cx="24377630" cy="13713436"/>
          </a:xfrm>
          <a:prstGeom prst="rect">
            <a:avLst/>
          </a:prstGeom>
        </p:spPr>
      </p:pic>
      <p:sp>
        <p:nvSpPr>
          <p:cNvPr id="23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047" y="0"/>
            <a:ext cx="24371555" cy="13716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84775D1-AD07-41C3-84E5-72ABE14F9DC2}"/>
              </a:ext>
            </a:extLst>
          </p:cNvPr>
          <p:cNvGrpSpPr/>
          <p:nvPr/>
        </p:nvGrpSpPr>
        <p:grpSpPr>
          <a:xfrm>
            <a:off x="4854702" y="1485900"/>
            <a:ext cx="15814548" cy="9791700"/>
            <a:chOff x="4854702" y="1485900"/>
            <a:chExt cx="15814548" cy="97917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D1B7606-DA5F-4769-B845-5D22D33E978C}"/>
                </a:ext>
              </a:extLst>
            </p:cNvPr>
            <p:cNvSpPr/>
            <p:nvPr/>
          </p:nvSpPr>
          <p:spPr>
            <a:xfrm>
              <a:off x="4854702" y="1485900"/>
              <a:ext cx="4060698" cy="9791700"/>
            </a:xfrm>
            <a:prstGeom prst="rect">
              <a:avLst/>
            </a:prstGeom>
            <a:solidFill>
              <a:schemeClr val="accent2">
                <a:lumMod val="1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886C43B-0F77-4E8B-A8AD-49C941282B20}"/>
                </a:ext>
              </a:extLst>
            </p:cNvPr>
            <p:cNvSpPr/>
            <p:nvPr/>
          </p:nvSpPr>
          <p:spPr>
            <a:xfrm>
              <a:off x="8915400" y="1485900"/>
              <a:ext cx="11753850" cy="97917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>
                  <a:lumMod val="2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00D84CD-3753-4239-93EC-F8860D3E4E69}"/>
              </a:ext>
            </a:extLst>
          </p:cNvPr>
          <p:cNvSpPr/>
          <p:nvPr/>
        </p:nvSpPr>
        <p:spPr>
          <a:xfrm>
            <a:off x="5280469" y="5056921"/>
            <a:ext cx="3145536" cy="9525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9C2450F-7539-46AC-A7AD-BEDDE05DBEC6}"/>
              </a:ext>
            </a:extLst>
          </p:cNvPr>
          <p:cNvSpPr/>
          <p:nvPr/>
        </p:nvSpPr>
        <p:spPr>
          <a:xfrm>
            <a:off x="5280469" y="5655853"/>
            <a:ext cx="3145536" cy="9525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7C18C3D-D823-4064-8D8E-E99202F76607}"/>
              </a:ext>
            </a:extLst>
          </p:cNvPr>
          <p:cNvSpPr/>
          <p:nvPr/>
        </p:nvSpPr>
        <p:spPr>
          <a:xfrm>
            <a:off x="5280469" y="6254785"/>
            <a:ext cx="3145536" cy="9525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748D918-039F-4694-AAD6-34734A59341D}"/>
              </a:ext>
            </a:extLst>
          </p:cNvPr>
          <p:cNvSpPr/>
          <p:nvPr/>
        </p:nvSpPr>
        <p:spPr>
          <a:xfrm>
            <a:off x="5280469" y="6853717"/>
            <a:ext cx="3145536" cy="9525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9F9D32B-29CC-4596-A47E-BE984671762A}"/>
              </a:ext>
            </a:extLst>
          </p:cNvPr>
          <p:cNvSpPr/>
          <p:nvPr/>
        </p:nvSpPr>
        <p:spPr>
          <a:xfrm>
            <a:off x="5280469" y="7452649"/>
            <a:ext cx="3145536" cy="9525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5BE4DF3-45FC-4827-8CD0-A4CF4C123D61}"/>
              </a:ext>
            </a:extLst>
          </p:cNvPr>
          <p:cNvSpPr/>
          <p:nvPr/>
        </p:nvSpPr>
        <p:spPr>
          <a:xfrm>
            <a:off x="5280469" y="8051581"/>
            <a:ext cx="3145536" cy="9525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36C5840-FAE7-4E35-8353-856405C21866}"/>
              </a:ext>
            </a:extLst>
          </p:cNvPr>
          <p:cNvSpPr/>
          <p:nvPr/>
        </p:nvSpPr>
        <p:spPr>
          <a:xfrm>
            <a:off x="5280469" y="8650511"/>
            <a:ext cx="3145536" cy="9525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012A7EA-F782-4C7F-862A-8DDEFD7962A1}"/>
              </a:ext>
            </a:extLst>
          </p:cNvPr>
          <p:cNvSpPr/>
          <p:nvPr/>
        </p:nvSpPr>
        <p:spPr>
          <a:xfrm>
            <a:off x="5280469" y="4021049"/>
            <a:ext cx="3145536" cy="446568"/>
          </a:xfrm>
          <a:prstGeom prst="rect">
            <a:avLst/>
          </a:prstGeom>
          <a:solidFill>
            <a:schemeClr val="accent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Sliders par ingrédient par 100g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66C2B15-3E2B-47B5-B52B-D38313E11D7E}"/>
              </a:ext>
            </a:extLst>
          </p:cNvPr>
          <p:cNvSpPr/>
          <p:nvPr/>
        </p:nvSpPr>
        <p:spPr>
          <a:xfrm>
            <a:off x="5280469" y="4549257"/>
            <a:ext cx="740174" cy="446568"/>
          </a:xfrm>
          <a:prstGeom prst="rect">
            <a:avLst/>
          </a:prstGeom>
          <a:solidFill>
            <a:schemeClr val="accent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800" i="1" dirty="0"/>
              <a:t>Sucre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F238F0D-6093-476B-A317-5E65C3E067A7}"/>
              </a:ext>
            </a:extLst>
          </p:cNvPr>
          <p:cNvSpPr/>
          <p:nvPr/>
        </p:nvSpPr>
        <p:spPr>
          <a:xfrm>
            <a:off x="5280469" y="5180729"/>
            <a:ext cx="1015946" cy="446568"/>
          </a:xfrm>
          <a:prstGeom prst="rect">
            <a:avLst/>
          </a:prstGeom>
          <a:solidFill>
            <a:schemeClr val="accent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800" i="1" dirty="0"/>
              <a:t>Sodium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25422CB-83C3-4B49-9544-870EA07E4BC4}"/>
              </a:ext>
            </a:extLst>
          </p:cNvPr>
          <p:cNvSpPr/>
          <p:nvPr/>
        </p:nvSpPr>
        <p:spPr>
          <a:xfrm>
            <a:off x="5280469" y="5779697"/>
            <a:ext cx="1265474" cy="446568"/>
          </a:xfrm>
          <a:prstGeom prst="rect">
            <a:avLst/>
          </a:prstGeom>
          <a:solidFill>
            <a:schemeClr val="accent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800" i="1" dirty="0"/>
              <a:t>Graisses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DD29FFB-D81E-4751-A8CF-B0AD1E500430}"/>
              </a:ext>
            </a:extLst>
          </p:cNvPr>
          <p:cNvSpPr/>
          <p:nvPr/>
        </p:nvSpPr>
        <p:spPr>
          <a:xfrm>
            <a:off x="5280469" y="6356530"/>
            <a:ext cx="2295988" cy="446568"/>
          </a:xfrm>
          <a:prstGeom prst="rect">
            <a:avLst/>
          </a:prstGeom>
          <a:solidFill>
            <a:schemeClr val="accent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800" i="1" dirty="0"/>
              <a:t>Graisses saturées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F7D50D2-6C79-412B-9449-F5E4D10E6EE5}"/>
              </a:ext>
            </a:extLst>
          </p:cNvPr>
          <p:cNvSpPr/>
          <p:nvPr/>
        </p:nvSpPr>
        <p:spPr>
          <a:xfrm>
            <a:off x="5280469" y="6984405"/>
            <a:ext cx="740174" cy="446568"/>
          </a:xfrm>
          <a:prstGeom prst="rect">
            <a:avLst/>
          </a:prstGeom>
          <a:solidFill>
            <a:schemeClr val="accent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800" i="1" dirty="0"/>
              <a:t>Fibres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8F9084F-3CFE-4AB4-9A1C-6993F6BD86F0}"/>
              </a:ext>
            </a:extLst>
          </p:cNvPr>
          <p:cNvSpPr/>
          <p:nvPr/>
        </p:nvSpPr>
        <p:spPr>
          <a:xfrm>
            <a:off x="5280469" y="7569580"/>
            <a:ext cx="1265474" cy="446568"/>
          </a:xfrm>
          <a:prstGeom prst="rect">
            <a:avLst/>
          </a:prstGeom>
          <a:solidFill>
            <a:schemeClr val="accent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800" i="1" dirty="0"/>
              <a:t>Protéines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F8D072B-3C4E-4C53-80EC-AE550A7A8275}"/>
              </a:ext>
            </a:extLst>
          </p:cNvPr>
          <p:cNvSpPr/>
          <p:nvPr/>
        </p:nvSpPr>
        <p:spPr>
          <a:xfrm>
            <a:off x="5280468" y="8143968"/>
            <a:ext cx="1439645" cy="446568"/>
          </a:xfrm>
          <a:prstGeom prst="rect">
            <a:avLst/>
          </a:prstGeom>
          <a:solidFill>
            <a:schemeClr val="accent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800" i="1" dirty="0"/>
              <a:t>Énergie 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8D07F66-3BC8-47DF-9353-AA180C28C8F9}"/>
              </a:ext>
            </a:extLst>
          </p:cNvPr>
          <p:cNvSpPr/>
          <p:nvPr/>
        </p:nvSpPr>
        <p:spPr>
          <a:xfrm>
            <a:off x="5440680" y="4995825"/>
            <a:ext cx="205740" cy="21632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A839FBF-AEE5-480E-8FDA-3B79224322C2}"/>
              </a:ext>
            </a:extLst>
          </p:cNvPr>
          <p:cNvSpPr/>
          <p:nvPr/>
        </p:nvSpPr>
        <p:spPr>
          <a:xfrm>
            <a:off x="6750367" y="5589892"/>
            <a:ext cx="205740" cy="21632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E8C9B3C-3EDA-4CD0-AD43-6056BBA99652}"/>
              </a:ext>
            </a:extLst>
          </p:cNvPr>
          <p:cNvSpPr/>
          <p:nvPr/>
        </p:nvSpPr>
        <p:spPr>
          <a:xfrm>
            <a:off x="6222723" y="6198321"/>
            <a:ext cx="205740" cy="21632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CE67B45-E496-4099-B463-8694BEA1E295}"/>
              </a:ext>
            </a:extLst>
          </p:cNvPr>
          <p:cNvSpPr/>
          <p:nvPr/>
        </p:nvSpPr>
        <p:spPr>
          <a:xfrm>
            <a:off x="5897420" y="6794546"/>
            <a:ext cx="205740" cy="21632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A337EB2-6F1B-4AC4-BA81-495DD362D6AC}"/>
              </a:ext>
            </a:extLst>
          </p:cNvPr>
          <p:cNvSpPr/>
          <p:nvPr/>
        </p:nvSpPr>
        <p:spPr>
          <a:xfrm>
            <a:off x="6750367" y="7391553"/>
            <a:ext cx="205740" cy="21632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EB48D06-73E4-43D5-BBC9-574FDF4793E6}"/>
              </a:ext>
            </a:extLst>
          </p:cNvPr>
          <p:cNvSpPr/>
          <p:nvPr/>
        </p:nvSpPr>
        <p:spPr>
          <a:xfrm>
            <a:off x="6237334" y="8001585"/>
            <a:ext cx="205740" cy="21632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3E0D219-D280-4EDF-B138-D5D57282AF6B}"/>
              </a:ext>
            </a:extLst>
          </p:cNvPr>
          <p:cNvSpPr/>
          <p:nvPr/>
        </p:nvSpPr>
        <p:spPr>
          <a:xfrm>
            <a:off x="7209508" y="8589974"/>
            <a:ext cx="205740" cy="21632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9076C2E-E3D3-4DEF-9AD7-ACDF78E462DB}"/>
              </a:ext>
            </a:extLst>
          </p:cNvPr>
          <p:cNvSpPr/>
          <p:nvPr/>
        </p:nvSpPr>
        <p:spPr>
          <a:xfrm>
            <a:off x="5153492" y="9096485"/>
            <a:ext cx="1439645" cy="446568"/>
          </a:xfrm>
          <a:prstGeom prst="rect">
            <a:avLst/>
          </a:prstGeom>
          <a:solidFill>
            <a:schemeClr val="accent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800" i="1" dirty="0"/>
              <a:t>Catégorie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83B76E5-E52C-4621-91B9-FF3885C64F03}"/>
              </a:ext>
            </a:extLst>
          </p:cNvPr>
          <p:cNvSpPr/>
          <p:nvPr/>
        </p:nvSpPr>
        <p:spPr>
          <a:xfrm>
            <a:off x="7135323" y="9096485"/>
            <a:ext cx="1439645" cy="446568"/>
          </a:xfrm>
          <a:prstGeom prst="rect">
            <a:avLst/>
          </a:prstGeom>
          <a:solidFill>
            <a:schemeClr val="accent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800" i="1" dirty="0"/>
              <a:t>Nova Group</a:t>
            </a:r>
          </a:p>
        </p:txBody>
      </p:sp>
      <p:pic>
        <p:nvPicPr>
          <p:cNvPr id="43" name="Graphic 42" descr="Cauldron with solid fill">
            <a:extLst>
              <a:ext uri="{FF2B5EF4-FFF2-40B4-BE49-F238E27FC236}">
                <a16:creationId xmlns:a16="http://schemas.microsoft.com/office/drawing/2014/main" id="{843A9BC2-930D-42F5-9AFB-8E38950DE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5094" y="1675486"/>
            <a:ext cx="1930037" cy="1930037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CB3752AD-A28D-4A35-8B0A-876E58BE56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50324" y="2958753"/>
            <a:ext cx="7629525" cy="22098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CCE51CBC-411C-43D8-8A3B-7370117E0283}"/>
              </a:ext>
            </a:extLst>
          </p:cNvPr>
          <p:cNvSpPr txBox="1"/>
          <p:nvPr/>
        </p:nvSpPr>
        <p:spPr>
          <a:xfrm>
            <a:off x="13109062" y="1762549"/>
            <a:ext cx="3714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Nutriscore Final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139271F-94FA-4057-A7BF-BBB7165C2DBA}"/>
              </a:ext>
            </a:extLst>
          </p:cNvPr>
          <p:cNvSpPr/>
          <p:nvPr/>
        </p:nvSpPr>
        <p:spPr>
          <a:xfrm>
            <a:off x="11050324" y="1762549"/>
            <a:ext cx="7629525" cy="3572249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054" name="Picture 6" descr="Nutella PNG transparents - StickPNG">
            <a:extLst>
              <a:ext uri="{FF2B5EF4-FFF2-40B4-BE49-F238E27FC236}">
                <a16:creationId xmlns:a16="http://schemas.microsoft.com/office/drawing/2014/main" id="{C6BA460B-44BB-455C-BCF4-F60289AC6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1348" y="7499716"/>
            <a:ext cx="2948885" cy="294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BB5C4D3E-8603-4B1B-8645-6D20D0327C1F}"/>
              </a:ext>
            </a:extLst>
          </p:cNvPr>
          <p:cNvSpPr txBox="1"/>
          <p:nvPr/>
        </p:nvSpPr>
        <p:spPr>
          <a:xfrm>
            <a:off x="9754680" y="6413247"/>
            <a:ext cx="2948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Produits similaires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FF1BC6C-EA22-41A9-ACD1-8B5E26F01624}"/>
              </a:ext>
            </a:extLst>
          </p:cNvPr>
          <p:cNvSpPr txBox="1"/>
          <p:nvPr/>
        </p:nvSpPr>
        <p:spPr>
          <a:xfrm>
            <a:off x="17205384" y="6413247"/>
            <a:ext cx="32255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Nutriscore moyen de la catégorie</a:t>
            </a:r>
          </a:p>
        </p:txBody>
      </p:sp>
      <p:pic>
        <p:nvPicPr>
          <p:cNvPr id="2056" name="Picture 8" descr="Pour que le Nutri-Score soit efficace, il faut qu&amp;#39;il soit affiché sur tous  les aliments ! Afin de contraindre tous les industriels à l&amp;#39;afficher, les  consommateurs peuvent faire pression sur la commission">
            <a:extLst>
              <a:ext uri="{FF2B5EF4-FFF2-40B4-BE49-F238E27FC236}">
                <a16:creationId xmlns:a16="http://schemas.microsoft.com/office/drawing/2014/main" id="{E15EF63A-9E79-4CAD-B128-64D3AA73A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17031" y="8256315"/>
            <a:ext cx="2807770" cy="1099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Graphic 57" descr="Play with solid fill">
            <a:extLst>
              <a:ext uri="{FF2B5EF4-FFF2-40B4-BE49-F238E27FC236}">
                <a16:creationId xmlns:a16="http://schemas.microsoft.com/office/drawing/2014/main" id="{268ABF28-6051-45D1-BB6D-5A4F7744CD1B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5400000">
            <a:off x="18309440" y="7577511"/>
            <a:ext cx="622952" cy="622952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51FD30FA-1485-492C-8C00-3363CF79238E}"/>
              </a:ext>
            </a:extLst>
          </p:cNvPr>
          <p:cNvSpPr txBox="1"/>
          <p:nvPr/>
        </p:nvSpPr>
        <p:spPr>
          <a:xfrm>
            <a:off x="13320070" y="6413247"/>
            <a:ext cx="32374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Composition moyenne de la catégorie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EA1F6C9-E5BA-4F3C-8B3D-BB165A2D2B84}"/>
              </a:ext>
            </a:extLst>
          </p:cNvPr>
          <p:cNvSpPr/>
          <p:nvPr/>
        </p:nvSpPr>
        <p:spPr>
          <a:xfrm>
            <a:off x="9517586" y="6413247"/>
            <a:ext cx="3248033" cy="4344000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711F6CC-BF69-49A9-A481-B9B80A741CAF}"/>
              </a:ext>
            </a:extLst>
          </p:cNvPr>
          <p:cNvSpPr/>
          <p:nvPr/>
        </p:nvSpPr>
        <p:spPr>
          <a:xfrm>
            <a:off x="13259471" y="6401715"/>
            <a:ext cx="3248033" cy="4344000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4DFB340-96C6-4934-9E49-8ADF1789927E}"/>
              </a:ext>
            </a:extLst>
          </p:cNvPr>
          <p:cNvSpPr/>
          <p:nvPr/>
        </p:nvSpPr>
        <p:spPr>
          <a:xfrm>
            <a:off x="16996899" y="6381750"/>
            <a:ext cx="3248033" cy="4344000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7582DC49-C72D-43B1-9FA8-FDC9D577846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7774" b="1830"/>
          <a:stretch/>
        </p:blipFill>
        <p:spPr>
          <a:xfrm>
            <a:off x="13471972" y="7280907"/>
            <a:ext cx="793799" cy="3386501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EAC07163-6F93-4524-A2E0-849B6FDA416D}"/>
              </a:ext>
            </a:extLst>
          </p:cNvPr>
          <p:cNvSpPr/>
          <p:nvPr/>
        </p:nvSpPr>
        <p:spPr>
          <a:xfrm>
            <a:off x="14499771" y="7499716"/>
            <a:ext cx="205376" cy="250913"/>
          </a:xfrm>
          <a:prstGeom prst="rect">
            <a:avLst/>
          </a:prstGeom>
          <a:solidFill>
            <a:srgbClr val="26A9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35A8808-B05B-4C40-BFA8-7B3DF0A1371F}"/>
              </a:ext>
            </a:extLst>
          </p:cNvPr>
          <p:cNvSpPr/>
          <p:nvPr/>
        </p:nvSpPr>
        <p:spPr>
          <a:xfrm>
            <a:off x="14499771" y="7874473"/>
            <a:ext cx="205376" cy="250913"/>
          </a:xfrm>
          <a:prstGeom prst="rect">
            <a:avLst/>
          </a:prstGeom>
          <a:solidFill>
            <a:srgbClr val="5080F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2610A6A-3F55-4E8C-89D3-C1A437E22779}"/>
              </a:ext>
            </a:extLst>
          </p:cNvPr>
          <p:cNvSpPr/>
          <p:nvPr/>
        </p:nvSpPr>
        <p:spPr>
          <a:xfrm>
            <a:off x="14499771" y="8258429"/>
            <a:ext cx="205376" cy="250913"/>
          </a:xfrm>
          <a:prstGeom prst="rect">
            <a:avLst/>
          </a:prstGeom>
          <a:solidFill>
            <a:srgbClr val="F9BF0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39B6F9F-8F11-4523-8F8B-0CF54F93B9C1}"/>
              </a:ext>
            </a:extLst>
          </p:cNvPr>
          <p:cNvSpPr/>
          <p:nvPr/>
        </p:nvSpPr>
        <p:spPr>
          <a:xfrm>
            <a:off x="14499771" y="8666578"/>
            <a:ext cx="205376" cy="250913"/>
          </a:xfrm>
          <a:prstGeom prst="rect">
            <a:avLst/>
          </a:prstGeom>
          <a:solidFill>
            <a:srgbClr val="FF71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801F36-BE72-4C97-9AF4-85DFF2C5766B}"/>
              </a:ext>
            </a:extLst>
          </p:cNvPr>
          <p:cNvCxnSpPr>
            <a:stCxn id="49" idx="2"/>
          </p:cNvCxnSpPr>
          <p:nvPr/>
        </p:nvCxnSpPr>
        <p:spPr>
          <a:xfrm>
            <a:off x="11552071" y="2850589"/>
            <a:ext cx="6589625" cy="0"/>
          </a:xfrm>
          <a:prstGeom prst="line">
            <a:avLst/>
          </a:prstGeom>
          <a:ln>
            <a:solidFill>
              <a:srgbClr val="000E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Drop Down Menu Icons - Download Free Vector Icons | Noun Project">
            <a:extLst>
              <a:ext uri="{FF2B5EF4-FFF2-40B4-BE49-F238E27FC236}">
                <a16:creationId xmlns:a16="http://schemas.microsoft.com/office/drawing/2014/main" id="{53B6E025-4BE3-4A3E-8FEA-98692FD93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email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167" y="9540186"/>
            <a:ext cx="1491003" cy="149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" descr="Drop Down Menu Icons - Download Free Vector Icons | Noun Project">
            <a:extLst>
              <a:ext uri="{FF2B5EF4-FFF2-40B4-BE49-F238E27FC236}">
                <a16:creationId xmlns:a16="http://schemas.microsoft.com/office/drawing/2014/main" id="{9CAD6190-A4D1-4943-9CBA-FD8804B9C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email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156" y="9535386"/>
            <a:ext cx="1491003" cy="149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Graphic 48" descr="Play with solid fill">
            <a:extLst>
              <a:ext uri="{FF2B5EF4-FFF2-40B4-BE49-F238E27FC236}">
                <a16:creationId xmlns:a16="http://schemas.microsoft.com/office/drawing/2014/main" id="{F186E9AE-A518-4A40-96B9-0AEC3319634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5400000">
            <a:off x="11552071" y="239338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049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34ED41-2CDE-409E-804C-A710E42E98D2}"/>
              </a:ext>
            </a:extLst>
          </p:cNvPr>
          <p:cNvSpPr txBox="1"/>
          <p:nvPr/>
        </p:nvSpPr>
        <p:spPr>
          <a:xfrm>
            <a:off x="457200" y="256032"/>
            <a:ext cx="226954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b="1" dirty="0">
                <a:solidFill>
                  <a:schemeClr val="accent5"/>
                </a:solidFill>
                <a:latin typeface="Montserrat" panose="00000500000000000000" pitchFamily="2" charset="0"/>
              </a:rPr>
              <a:t>Traitement des données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E5020B-562E-49F2-B627-5DA44D33669B}"/>
              </a:ext>
            </a:extLst>
          </p:cNvPr>
          <p:cNvSpPr txBox="1"/>
          <p:nvPr/>
        </p:nvSpPr>
        <p:spPr>
          <a:xfrm>
            <a:off x="457200" y="3474720"/>
            <a:ext cx="4261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5"/>
                </a:solidFill>
              </a:rPr>
              <a:t>Choix des variables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BD664-424C-4D80-8BBF-5AE3F5E36C16}"/>
              </a:ext>
            </a:extLst>
          </p:cNvPr>
          <p:cNvSpPr txBox="1"/>
          <p:nvPr/>
        </p:nvSpPr>
        <p:spPr>
          <a:xfrm>
            <a:off x="9674352" y="3474720"/>
            <a:ext cx="4261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5"/>
                </a:solidFill>
              </a:rPr>
              <a:t>Recherche de N/A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466A40-D9CF-4138-BBB4-D60212CFDD91}"/>
              </a:ext>
            </a:extLst>
          </p:cNvPr>
          <p:cNvSpPr txBox="1"/>
          <p:nvPr/>
        </p:nvSpPr>
        <p:spPr>
          <a:xfrm>
            <a:off x="18891504" y="3474720"/>
            <a:ext cx="4261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5"/>
                </a:solidFill>
              </a:rPr>
              <a:t>Choix du pays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56686A-05B6-42A8-A1B5-6B2B03C2AAD3}"/>
              </a:ext>
            </a:extLst>
          </p:cNvPr>
          <p:cNvSpPr txBox="1"/>
          <p:nvPr/>
        </p:nvSpPr>
        <p:spPr>
          <a:xfrm>
            <a:off x="457200" y="8766048"/>
            <a:ext cx="42611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5"/>
                </a:solidFill>
              </a:rPr>
              <a:t>Suppression des données aberrantes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31A5AE93-E522-4C46-810E-1D51CBB9EE29}"/>
              </a:ext>
            </a:extLst>
          </p:cNvPr>
          <p:cNvSpPr/>
          <p:nvPr/>
        </p:nvSpPr>
        <p:spPr>
          <a:xfrm>
            <a:off x="4718304" y="3797885"/>
            <a:ext cx="4389120" cy="188899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4032CDF-FFDA-4734-BCEE-A1635B940BFB}"/>
              </a:ext>
            </a:extLst>
          </p:cNvPr>
          <p:cNvSpPr/>
          <p:nvPr/>
        </p:nvSpPr>
        <p:spPr>
          <a:xfrm>
            <a:off x="14215872" y="3761386"/>
            <a:ext cx="4389120" cy="188899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918048-D145-42E9-A916-32E84DB3D426}"/>
              </a:ext>
            </a:extLst>
          </p:cNvPr>
          <p:cNvSpPr txBox="1"/>
          <p:nvPr/>
        </p:nvSpPr>
        <p:spPr>
          <a:xfrm>
            <a:off x="9674352" y="8766048"/>
            <a:ext cx="4255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5"/>
                </a:solidFill>
              </a:rPr>
              <a:t>Recherche de corrélations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7B5FFD-A3B9-46AF-90D4-A740BB7D06D3}"/>
              </a:ext>
            </a:extLst>
          </p:cNvPr>
          <p:cNvSpPr txBox="1"/>
          <p:nvPr/>
        </p:nvSpPr>
        <p:spPr>
          <a:xfrm>
            <a:off x="18891504" y="8766048"/>
            <a:ext cx="4261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5"/>
                </a:solidFill>
              </a:rPr>
              <a:t>Régression / KNN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8FB4C90-DE2D-4840-8CF0-2C4793B37EA4}"/>
              </a:ext>
            </a:extLst>
          </p:cNvPr>
          <p:cNvSpPr/>
          <p:nvPr/>
        </p:nvSpPr>
        <p:spPr>
          <a:xfrm>
            <a:off x="4718303" y="9095309"/>
            <a:ext cx="4389121" cy="188899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F9E80B91-FE79-4BA3-9B06-103A52278D47}"/>
              </a:ext>
            </a:extLst>
          </p:cNvPr>
          <p:cNvSpPr/>
          <p:nvPr/>
        </p:nvSpPr>
        <p:spPr>
          <a:xfrm>
            <a:off x="14215872" y="9089213"/>
            <a:ext cx="4389120" cy="188899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CD80B7-48CF-4947-AFF4-FA6EF5D2831B}"/>
              </a:ext>
            </a:extLst>
          </p:cNvPr>
          <p:cNvSpPr txBox="1"/>
          <p:nvPr/>
        </p:nvSpPr>
        <p:spPr>
          <a:xfrm>
            <a:off x="896112" y="4384345"/>
            <a:ext cx="381609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>
                <a:latin typeface="Montserrat" panose="00000500000000000000" pitchFamily="2" charset="0"/>
              </a:rPr>
              <a:t>Fat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>
                <a:latin typeface="Montserrat" panose="00000500000000000000" pitchFamily="2" charset="0"/>
              </a:rPr>
              <a:t>Fiber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>
                <a:latin typeface="Montserrat" panose="00000500000000000000" pitchFamily="2" charset="0"/>
              </a:rPr>
              <a:t>Sugars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>
                <a:latin typeface="Montserrat" panose="00000500000000000000" pitchFamily="2" charset="0"/>
              </a:rPr>
              <a:t>Sodium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>
                <a:latin typeface="Montserrat" panose="00000500000000000000" pitchFamily="2" charset="0"/>
              </a:rPr>
              <a:t>Proteins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>
                <a:latin typeface="Montserrat" panose="00000500000000000000" pitchFamily="2" charset="0"/>
              </a:rPr>
              <a:t>Nova Group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>
                <a:latin typeface="Montserrat" panose="00000500000000000000" pitchFamily="2" charset="0"/>
              </a:rPr>
              <a:t>Energy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>
                <a:latin typeface="Montserrat" panose="00000500000000000000" pitchFamily="2" charset="0"/>
              </a:rPr>
              <a:t>Saturated fat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CBBF1CF-9E11-4728-802F-772F6D7C35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4352" y="9966377"/>
            <a:ext cx="3618865" cy="345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49F98D-148D-42E4-80EC-5F8BAC60CD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72"/>
          <a:stretch/>
        </p:blipFill>
        <p:spPr>
          <a:xfrm>
            <a:off x="8396383" y="4616603"/>
            <a:ext cx="6424232" cy="35350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151FD63-90A7-43CD-A09B-51DFA845151F}"/>
              </a:ext>
            </a:extLst>
          </p:cNvPr>
          <p:cNvSpPr txBox="1"/>
          <p:nvPr/>
        </p:nvSpPr>
        <p:spPr>
          <a:xfrm>
            <a:off x="15583946" y="4770645"/>
            <a:ext cx="8400005" cy="15696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FR" sz="2400" dirty="0"/>
              <a:t>appellations_fr = [</a:t>
            </a:r>
            <a:r>
              <a:rPr lang="fr-FR" sz="2400" dirty="0">
                <a:solidFill>
                  <a:srgbClr val="FFFF00"/>
                </a:solidFill>
              </a:rPr>
              <a:t>'France', 'france', 'en:fr', 'en:france', '</a:t>
            </a:r>
            <a:r>
              <a:rPr lang="ar-AE" sz="2400" dirty="0">
                <a:solidFill>
                  <a:srgbClr val="FFFF00"/>
                </a:solidFill>
              </a:rPr>
              <a:t>فرنسا','</a:t>
            </a:r>
            <a:r>
              <a:rPr lang="fr-FR" sz="2400" dirty="0">
                <a:solidFill>
                  <a:srgbClr val="FFFF00"/>
                </a:solidFill>
              </a:rPr>
              <a:t>Frankreich', 'Francia', 'fr','</a:t>
            </a:r>
            <a:r>
              <a:rPr lang="ja-JP" altLang="fr-FR" sz="2400" dirty="0">
                <a:solidFill>
                  <a:srgbClr val="FFFF00"/>
                </a:solidFill>
              </a:rPr>
              <a:t>法国</a:t>
            </a:r>
            <a:r>
              <a:rPr lang="fr-FR" altLang="ja-JP" sz="2400" dirty="0">
                <a:solidFill>
                  <a:srgbClr val="FFFF00"/>
                </a:solidFill>
              </a:rPr>
              <a:t>’</a:t>
            </a:r>
            <a:r>
              <a:rPr lang="fr-FR" altLang="ja-JP" sz="2400" dirty="0"/>
              <a:t>]</a:t>
            </a:r>
          </a:p>
          <a:p>
            <a:endParaRPr lang="fr-FR" altLang="ja-JP" sz="2400" dirty="0"/>
          </a:p>
          <a:p>
            <a:r>
              <a:rPr lang="fr-FR" sz="2400" dirty="0"/>
              <a:t>df_france = df[df[</a:t>
            </a:r>
            <a:r>
              <a:rPr lang="fr-FR" sz="2400" dirty="0">
                <a:solidFill>
                  <a:srgbClr val="FFFF00"/>
                </a:solidFill>
              </a:rPr>
              <a:t>'countries'</a:t>
            </a:r>
            <a:r>
              <a:rPr lang="fr-FR" sz="2400" dirty="0"/>
              <a:t>].isin(</a:t>
            </a:r>
            <a:r>
              <a:rPr lang="fr-FR" sz="2400" dirty="0">
                <a:solidFill>
                  <a:srgbClr val="FFFF00"/>
                </a:solidFill>
              </a:rPr>
              <a:t>appellations_fr</a:t>
            </a:r>
            <a:r>
              <a:rPr lang="fr-FR" sz="2400" dirty="0"/>
              <a:t>)]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A62FED-CA22-4AB7-B6D8-98C1DEAB917D}"/>
              </a:ext>
            </a:extLst>
          </p:cNvPr>
          <p:cNvSpPr txBox="1"/>
          <p:nvPr/>
        </p:nvSpPr>
        <p:spPr>
          <a:xfrm>
            <a:off x="896112" y="10227836"/>
            <a:ext cx="504748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>
                <a:latin typeface="Montserrat" panose="00000500000000000000" pitchFamily="2" charset="0"/>
              </a:rPr>
              <a:t>Valeurs &gt; 100g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>
                <a:latin typeface="Montserrat" panose="00000500000000000000" pitchFamily="2" charset="0"/>
              </a:rPr>
              <a:t>Valeurs infinies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>
                <a:latin typeface="Montserrat" panose="00000500000000000000" pitchFamily="2" charset="0"/>
              </a:rPr>
              <a:t>Produits non-nommés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D70996-F820-43A3-8535-08A1AC41ED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8396" y="10129219"/>
            <a:ext cx="4261105" cy="28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1099C6D-77BC-4AE9-890E-78A412A42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9501" y="9812053"/>
            <a:ext cx="431800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8862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34ED41-2CDE-409E-804C-A710E42E98D2}"/>
              </a:ext>
            </a:extLst>
          </p:cNvPr>
          <p:cNvSpPr txBox="1"/>
          <p:nvPr/>
        </p:nvSpPr>
        <p:spPr>
          <a:xfrm>
            <a:off x="457200" y="256032"/>
            <a:ext cx="226954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spc="3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Analyses et </a:t>
            </a:r>
            <a:r>
              <a:rPr lang="en-US" sz="6600" b="1" spc="300" dirty="0" err="1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résultats</a:t>
            </a:r>
            <a:endParaRPr lang="en-US" sz="6600" b="1" spc="3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8009531-C7CD-4416-9B44-D4950C92E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1" y="3886200"/>
            <a:ext cx="6291072" cy="4138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0BBA6A1-FA69-491D-9A38-9B17D483B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8057" y="8341007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47CFDE93-2022-4C02-8A62-322B37FAC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8057" y="3654326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4A93CC-B17B-4DD9-96BC-9602702DD285}"/>
              </a:ext>
            </a:extLst>
          </p:cNvPr>
          <p:cNvSpPr txBox="1"/>
          <p:nvPr/>
        </p:nvSpPr>
        <p:spPr>
          <a:xfrm>
            <a:off x="14674657" y="8226326"/>
            <a:ext cx="716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latin typeface="Montserrat" panose="00000500000000000000" pitchFamily="2" charset="0"/>
              </a:rPr>
              <a:t>Recherche du nombre de </a:t>
            </a:r>
            <a:r>
              <a:rPr lang="fr-FR" sz="2400" i="1" dirty="0">
                <a:latin typeface="Montserrat" panose="00000500000000000000" pitchFamily="2" charset="0"/>
              </a:rPr>
              <a:t>neighbors</a:t>
            </a:r>
            <a:r>
              <a:rPr lang="fr-FR" sz="2400" dirty="0">
                <a:latin typeface="Montserrat" panose="00000500000000000000" pitchFamily="2" charset="0"/>
              </a:rPr>
              <a:t> optimal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FC1464-7111-41CB-AE09-93DCAFB91856}"/>
              </a:ext>
            </a:extLst>
          </p:cNvPr>
          <p:cNvSpPr txBox="1"/>
          <p:nvPr/>
        </p:nvSpPr>
        <p:spPr>
          <a:xfrm>
            <a:off x="17697667" y="13034879"/>
            <a:ext cx="1647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>
                <a:latin typeface="Montserrat" panose="00000500000000000000" pitchFamily="2" charset="0"/>
              </a:defRPr>
            </a:lvl1pPr>
          </a:lstStyle>
          <a:p>
            <a:r>
              <a:rPr lang="fr-FR" dirty="0" err="1"/>
              <a:t>Knn</a:t>
            </a:r>
            <a:r>
              <a:rPr lang="fr-FR" dirty="0"/>
              <a:t> – 1                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500AA5-7CD7-404F-82D9-69EF880D5DA2}"/>
              </a:ext>
            </a:extLst>
          </p:cNvPr>
          <p:cNvSpPr txBox="1"/>
          <p:nvPr/>
        </p:nvSpPr>
        <p:spPr>
          <a:xfrm>
            <a:off x="1391663" y="8262749"/>
            <a:ext cx="4422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>
                <a:latin typeface="Montserrat" panose="00000500000000000000" pitchFamily="2" charset="0"/>
              </a:rPr>
              <a:t>Random</a:t>
            </a:r>
            <a:r>
              <a:rPr lang="fr-FR" sz="2400" dirty="0">
                <a:latin typeface="Montserrat" panose="00000500000000000000" pitchFamily="2" charset="0"/>
              </a:rPr>
              <a:t> Forest </a:t>
            </a:r>
            <a:r>
              <a:rPr lang="fr-FR" sz="2400" dirty="0" err="1">
                <a:latin typeface="Montserrat" panose="00000500000000000000" pitchFamily="2" charset="0"/>
              </a:rPr>
              <a:t>Regressor</a:t>
            </a:r>
            <a:endParaRPr lang="fr-FR" sz="2400" dirty="0">
              <a:latin typeface="Montserrat" panose="00000500000000000000" pitchFamily="2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0B386F7-264B-42A7-9EAC-305F9AD3AE2B}"/>
              </a:ext>
            </a:extLst>
          </p:cNvPr>
          <p:cNvCxnSpPr>
            <a:cxnSpLocks/>
          </p:cNvCxnSpPr>
          <p:nvPr/>
        </p:nvCxnSpPr>
        <p:spPr>
          <a:xfrm>
            <a:off x="12188825" y="3151754"/>
            <a:ext cx="0" cy="9661883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8099AE9-38E3-470E-847B-BA607F30782E}"/>
              </a:ext>
            </a:extLst>
          </p:cNvPr>
          <p:cNvSpPr txBox="1"/>
          <p:nvPr/>
        </p:nvSpPr>
        <p:spPr>
          <a:xfrm>
            <a:off x="1173189" y="3063300"/>
            <a:ext cx="503054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spc="300" dirty="0" err="1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Régression</a:t>
            </a:r>
            <a:r>
              <a:rPr lang="en-US" sz="3200" b="1" spc="3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3200" b="1" spc="300" dirty="0" err="1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linéaire</a:t>
            </a:r>
            <a:endParaRPr lang="en-US" sz="3200" b="1" spc="3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3DF19C-C6FD-412F-9CAC-BD3EF0CBEBB3}"/>
              </a:ext>
            </a:extLst>
          </p:cNvPr>
          <p:cNvSpPr txBox="1"/>
          <p:nvPr/>
        </p:nvSpPr>
        <p:spPr>
          <a:xfrm>
            <a:off x="17064320" y="2770912"/>
            <a:ext cx="1266693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spc="3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KNN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D454BC88-8037-43DC-90B2-15B2A9D78C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680836"/>
              </p:ext>
            </p:extLst>
          </p:nvPr>
        </p:nvGraphicFramePr>
        <p:xfrm>
          <a:off x="8297192" y="5529798"/>
          <a:ext cx="3277175" cy="5393055"/>
        </p:xfrm>
        <a:graphic>
          <a:graphicData uri="http://schemas.openxmlformats.org/drawingml/2006/table">
            <a:tbl>
              <a:tblPr>
                <a:tableStyleId>{68D230F3-CF80-4859-8CE7-A43EE81993B5}</a:tableStyleId>
              </a:tblPr>
              <a:tblGrid>
                <a:gridCol w="1663414">
                  <a:extLst>
                    <a:ext uri="{9D8B030D-6E8A-4147-A177-3AD203B41FA5}">
                      <a16:colId xmlns:a16="http://schemas.microsoft.com/office/drawing/2014/main" val="769460683"/>
                    </a:ext>
                  </a:extLst>
                </a:gridCol>
                <a:gridCol w="1613761">
                  <a:extLst>
                    <a:ext uri="{9D8B030D-6E8A-4147-A177-3AD203B41FA5}">
                      <a16:colId xmlns:a16="http://schemas.microsoft.com/office/drawing/2014/main" val="3712913081"/>
                    </a:ext>
                  </a:extLst>
                </a:gridCol>
              </a:tblGrid>
              <a:tr h="249240"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% g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19907806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 dirty="0">
                          <a:effectLst/>
                        </a:rPr>
                        <a:t>Fat</a:t>
                      </a:r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5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462666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Fiber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55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0985516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Sugar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0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67271862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Sodium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5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80602755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Proteins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20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90003057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Energy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10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61171816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Saturated Fat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5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68700229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89200898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Nova Group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 dirty="0">
                          <a:effectLst/>
                        </a:rPr>
                        <a:t>3</a:t>
                      </a:r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79895667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2456171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12696627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2326324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67998230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Liquide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03915641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Eau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122938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57493110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Solide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41634652"/>
                  </a:ext>
                </a:extLst>
              </a:tr>
              <a:tr h="24924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u="none" strike="noStrike">
                          <a:effectLst/>
                        </a:rPr>
                        <a:t>A</a:t>
                      </a:r>
                      <a:endParaRPr lang="fr-F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9290944"/>
                  </a:ext>
                </a:extLst>
              </a:tr>
            </a:tbl>
          </a:graphicData>
        </a:graphic>
      </p:graphicFrame>
      <p:pic>
        <p:nvPicPr>
          <p:cNvPr id="17" name="Picture 16">
            <a:extLst>
              <a:ext uri="{FF2B5EF4-FFF2-40B4-BE49-F238E27FC236}">
                <a16:creationId xmlns:a16="http://schemas.microsoft.com/office/drawing/2014/main" id="{E07CB30E-FC4B-4CD0-AE5C-367B2B06E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3189" y="9047381"/>
            <a:ext cx="6096001" cy="443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93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34ED41-2CDE-409E-804C-A710E42E98D2}"/>
              </a:ext>
            </a:extLst>
          </p:cNvPr>
          <p:cNvSpPr txBox="1"/>
          <p:nvPr/>
        </p:nvSpPr>
        <p:spPr>
          <a:xfrm>
            <a:off x="457200" y="256032"/>
            <a:ext cx="226954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spc="3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Améliorations possibles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BBD2A4-1505-494B-AF58-5A9F2C8F876F}"/>
              </a:ext>
            </a:extLst>
          </p:cNvPr>
          <p:cNvSpPr txBox="1"/>
          <p:nvPr/>
        </p:nvSpPr>
        <p:spPr>
          <a:xfrm>
            <a:off x="896112" y="4384345"/>
            <a:ext cx="22256496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accent1"/>
                </a:solidFill>
                <a:latin typeface="Montserrat" panose="00000500000000000000" pitchFamily="2" charset="0"/>
              </a:rPr>
              <a:t>Pour une utilité maximale pour les industriels, le Dashboard pourrait être amélioré par : </a:t>
            </a:r>
          </a:p>
          <a:p>
            <a:endParaRPr lang="fr-FR" sz="3200" dirty="0">
              <a:solidFill>
                <a:schemeClr val="accent1"/>
              </a:solidFill>
              <a:latin typeface="Montserrat" panose="00000500000000000000" pitchFamily="2" charset="0"/>
            </a:endParaRPr>
          </a:p>
          <a:p>
            <a:pPr marL="1371417" lvl="1" indent="-457200">
              <a:buFont typeface="Arial" panose="020B0604020202020204" pitchFamily="34" charset="0"/>
              <a:buChar char="•"/>
            </a:pPr>
            <a:r>
              <a:rPr lang="fr-FR" sz="3200" dirty="0">
                <a:solidFill>
                  <a:schemeClr val="accent1"/>
                </a:solidFill>
                <a:latin typeface="Montserrat" panose="00000500000000000000" pitchFamily="2" charset="0"/>
              </a:rPr>
              <a:t>La prévision de la demande du produit, par saison ou par région</a:t>
            </a:r>
          </a:p>
          <a:p>
            <a:pPr marL="1371417" lvl="1" indent="-457200">
              <a:buFont typeface="Arial" panose="020B0604020202020204" pitchFamily="34" charset="0"/>
              <a:buChar char="•"/>
            </a:pPr>
            <a:endParaRPr lang="fr-FR" sz="3200" dirty="0">
              <a:solidFill>
                <a:schemeClr val="accent1"/>
              </a:solidFill>
              <a:latin typeface="Montserrat" panose="00000500000000000000" pitchFamily="2" charset="0"/>
            </a:endParaRPr>
          </a:p>
          <a:p>
            <a:pPr marL="1371417" lvl="1" indent="-457200">
              <a:buFont typeface="Arial" panose="020B0604020202020204" pitchFamily="34" charset="0"/>
              <a:buChar char="•"/>
            </a:pPr>
            <a:r>
              <a:rPr lang="fr-FR" sz="3200" dirty="0">
                <a:solidFill>
                  <a:schemeClr val="accent1"/>
                </a:solidFill>
                <a:latin typeface="Montserrat" panose="00000500000000000000" pitchFamily="2" charset="0"/>
              </a:rPr>
              <a:t>L’ajout de fonctionnalités concernant l’emballage et l’empreinte écologique du produit. </a:t>
            </a:r>
          </a:p>
          <a:p>
            <a:pPr marL="1371417" lvl="1" indent="-457200">
              <a:buFont typeface="Arial" panose="020B0604020202020204" pitchFamily="34" charset="0"/>
              <a:buChar char="•"/>
            </a:pPr>
            <a:endParaRPr lang="fr-FR" sz="3200" dirty="0">
              <a:solidFill>
                <a:schemeClr val="accent1"/>
              </a:solidFill>
              <a:latin typeface="Montserrat" panose="00000500000000000000" pitchFamily="2" charset="0"/>
            </a:endParaRPr>
          </a:p>
          <a:p>
            <a:pPr marL="1371417" lvl="1" indent="-457200">
              <a:buFont typeface="Arial" panose="020B0604020202020204" pitchFamily="34" charset="0"/>
              <a:buChar char="•"/>
            </a:pPr>
            <a:r>
              <a:rPr lang="fr-FR" sz="3200" dirty="0">
                <a:solidFill>
                  <a:schemeClr val="accent1"/>
                </a:solidFill>
                <a:latin typeface="Montserrat" panose="00000500000000000000" pitchFamily="2" charset="0"/>
              </a:rPr>
              <a:t>L’ajout de certains composants controversés (huile de palme) et leur impact sur la demande</a:t>
            </a:r>
          </a:p>
          <a:p>
            <a:pPr marL="1371417" lvl="1" indent="-457200">
              <a:buFont typeface="Arial" panose="020B0604020202020204" pitchFamily="34" charset="0"/>
              <a:buChar char="•"/>
            </a:pPr>
            <a:endParaRPr lang="fr-FR" sz="3200" dirty="0">
              <a:solidFill>
                <a:schemeClr val="accent1"/>
              </a:solidFill>
              <a:latin typeface="Montserrat" panose="00000500000000000000" pitchFamily="2" charset="0"/>
            </a:endParaRPr>
          </a:p>
          <a:p>
            <a:pPr marL="1371417" lvl="1" indent="-457200">
              <a:buFont typeface="Arial" panose="020B0604020202020204" pitchFamily="34" charset="0"/>
              <a:buChar char="•"/>
            </a:pPr>
            <a:r>
              <a:rPr lang="fr-FR" sz="3200" dirty="0">
                <a:solidFill>
                  <a:schemeClr val="accent1"/>
                </a:solidFill>
                <a:latin typeface="Montserrat" panose="00000500000000000000" pitchFamily="2" charset="0"/>
              </a:rPr>
              <a:t>Le pays d’origine &amp; le prix de revient moyen par magasin</a:t>
            </a:r>
          </a:p>
          <a:p>
            <a:pPr marL="1371417" lvl="1" indent="-457200">
              <a:buFont typeface="Arial" panose="020B0604020202020204" pitchFamily="34" charset="0"/>
              <a:buChar char="•"/>
            </a:pPr>
            <a:endParaRPr lang="fr-FR" sz="3200" dirty="0">
              <a:solidFill>
                <a:schemeClr val="accent1"/>
              </a:solidFill>
              <a:latin typeface="Nunito Sans Light" pitchFamily="2" charset="0"/>
            </a:endParaRPr>
          </a:p>
          <a:p>
            <a:pPr marL="1371417" lvl="1" indent="-457200">
              <a:buFont typeface="Arial" panose="020B0604020202020204" pitchFamily="34" charset="0"/>
              <a:buChar char="•"/>
            </a:pPr>
            <a:r>
              <a:rPr lang="fr-FR" sz="3200" dirty="0">
                <a:solidFill>
                  <a:schemeClr val="accent1"/>
                </a:solidFill>
                <a:latin typeface="Montserrat" panose="00000500000000000000" pitchFamily="2" charset="0"/>
              </a:rPr>
              <a:t>L’expansion du score pour les produits vendus ailleurs dans le monde, afin d’en faire une application internationale autant utile pour le consommateur que pour le fabricant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3200" dirty="0">
              <a:solidFill>
                <a:schemeClr val="accent1"/>
              </a:solidFill>
              <a:latin typeface="Nunito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76783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Custom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2E2E35"/>
      </a:accent1>
      <a:accent2>
        <a:srgbClr val="FFCCB7"/>
      </a:accent2>
      <a:accent3>
        <a:srgbClr val="9F9EA2"/>
      </a:accent3>
      <a:accent4>
        <a:srgbClr val="D7D5D4"/>
      </a:accent4>
      <a:accent5>
        <a:srgbClr val="2E2E35"/>
      </a:accent5>
      <a:accent6>
        <a:srgbClr val="9F9EA2"/>
      </a:accent6>
      <a:hlink>
        <a:srgbClr val="F33B48"/>
      </a:hlink>
      <a:folHlink>
        <a:srgbClr val="FFC000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35012</TotalTime>
  <Words>299</Words>
  <Application>Microsoft Office PowerPoint</Application>
  <PresentationFormat>Custom</PresentationFormat>
  <Paragraphs>88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8" baseType="lpstr">
      <vt:lpstr>Arial</vt:lpstr>
      <vt:lpstr>Calibri</vt:lpstr>
      <vt:lpstr>Calibri Light</vt:lpstr>
      <vt:lpstr>Gill Sans</vt:lpstr>
      <vt:lpstr>Lato Light</vt:lpstr>
      <vt:lpstr>Montserrat</vt:lpstr>
      <vt:lpstr>Montserrat Hairline</vt:lpstr>
      <vt:lpstr>Montserrat Light</vt:lpstr>
      <vt:lpstr>Nunito Sans Light</vt:lpstr>
      <vt:lpstr>Source Sans Pro</vt:lpstr>
      <vt:lpstr>Source Sans Pro Light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Shadow</dc:creator>
  <cp:keywords/>
  <dc:description/>
  <cp:lastModifiedBy>Ahmed Douaya</cp:lastModifiedBy>
  <cp:revision>6340</cp:revision>
  <dcterms:created xsi:type="dcterms:W3CDTF">2014-11-12T21:47:38Z</dcterms:created>
  <dcterms:modified xsi:type="dcterms:W3CDTF">2021-11-30T12:08:28Z</dcterms:modified>
  <cp:category/>
</cp:coreProperties>
</file>

<file path=docProps/thumbnail.jpeg>
</file>